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E9F62-3D20-42DD-AA12-C0383F5C168D}" type="datetimeFigureOut">
              <a:rPr lang="pl-PL" smtClean="0"/>
              <a:t>2021-12-03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1A361-19B5-4EB1-8728-B2793A753C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8690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1A361-19B5-4EB1-8728-B2793A753CF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2449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DEBD-D7A2-4E09-AC50-B83D03C5B9CC}" type="datetimeFigureOut">
              <a:rPr lang="pl-PL" smtClean="0"/>
              <a:t>2021-12-03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0696-34AF-4CF5-AEBC-A39BF08FF23E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782683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60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DEBD-D7A2-4E09-AC50-B83D03C5B9CC}" type="datetimeFigureOut">
              <a:rPr lang="pl-PL" smtClean="0"/>
              <a:t>2021-12-03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0696-34AF-4CF5-AEBC-A39BF08FF2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298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DEBD-D7A2-4E09-AC50-B83D03C5B9CC}" type="datetimeFigureOut">
              <a:rPr lang="pl-PL" smtClean="0"/>
              <a:t>2021-12-03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0696-34AF-4CF5-AEBC-A39BF08FF2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188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DEBD-D7A2-4E09-AC50-B83D03C5B9CC}" type="datetimeFigureOut">
              <a:rPr lang="pl-PL" smtClean="0"/>
              <a:t>2021-12-03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0696-34AF-4CF5-AEBC-A39BF08FF2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131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DEBD-D7A2-4E09-AC50-B83D03C5B9CC}" type="datetimeFigureOut">
              <a:rPr lang="pl-PL" smtClean="0"/>
              <a:t>2021-12-03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0696-34AF-4CF5-AEBC-A39BF08FF2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145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DEBD-D7A2-4E09-AC50-B83D03C5B9CC}" type="datetimeFigureOut">
              <a:rPr lang="pl-PL" smtClean="0"/>
              <a:t>2021-12-03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0696-34AF-4CF5-AEBC-A39BF08FF2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072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DEBD-D7A2-4E09-AC50-B83D03C5B9CC}" type="datetimeFigureOut">
              <a:rPr lang="pl-PL" smtClean="0"/>
              <a:t>2021-12-03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0696-34AF-4CF5-AEBC-A39BF08FF2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6447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DEBD-D7A2-4E09-AC50-B83D03C5B9CC}" type="datetimeFigureOut">
              <a:rPr lang="pl-PL" smtClean="0"/>
              <a:t>2021-12-03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0696-34AF-4CF5-AEBC-A39BF08FF2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686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DEBD-D7A2-4E09-AC50-B83D03C5B9CC}" type="datetimeFigureOut">
              <a:rPr lang="pl-PL" smtClean="0"/>
              <a:t>2021-12-03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0696-34AF-4CF5-AEBC-A39BF08FF2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86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DEBD-D7A2-4E09-AC50-B83D03C5B9CC}" type="datetimeFigureOut">
              <a:rPr lang="pl-PL" smtClean="0"/>
              <a:t>2021-12-03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0696-34AF-4CF5-AEBC-A39BF08FF2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7472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DEBD-D7A2-4E09-AC50-B83D03C5B9CC}" type="datetimeFigureOut">
              <a:rPr lang="pl-PL" smtClean="0"/>
              <a:t>2021-12-03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0696-34AF-4CF5-AEBC-A39BF08FF2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254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5DEBD-D7A2-4E09-AC50-B83D03C5B9CC}" type="datetimeFigureOut">
              <a:rPr lang="pl-PL" smtClean="0"/>
              <a:t>2021-12-03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40696-34AF-4CF5-AEBC-A39BF08FF23E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782683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4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jpg"/><Relationship Id="rId4" Type="http://schemas.openxmlformats.org/officeDocument/2006/relationships/image" Target="../media/image7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9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0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jpeg"/><Relationship Id="rId22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504" y="836712"/>
            <a:ext cx="8928992" cy="1470025"/>
          </a:xfrm>
        </p:spPr>
        <p:txBody>
          <a:bodyPr>
            <a:norm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Instrukcja na zdrowie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pl-PL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20614" y="5805264"/>
            <a:ext cx="9164613" cy="913656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Szkoła promująca zalecenia </a:t>
            </a:r>
            <a:b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Europejskiego Kodeksu Walki z Rakiem</a:t>
            </a:r>
            <a:endParaRPr lang="pl-PL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1772816"/>
            <a:ext cx="3816000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5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65104" y="44624"/>
            <a:ext cx="4978896" cy="1143000"/>
          </a:xfrm>
        </p:spPr>
        <p:txBody>
          <a:bodyPr>
            <a:noAutofit/>
          </a:bodyPr>
          <a:lstStyle/>
          <a:p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Bądź aktywny fizycznie </a:t>
            </a:r>
            <a:b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codziennym życiu</a:t>
            </a: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42" y="1027279"/>
            <a:ext cx="1743457" cy="335699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-56398" y="4388367"/>
            <a:ext cx="26871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Aktywność fizyczna zapobiega nadmiernej masie ciała – zmniejsza ryzyko rozwoju wielu chorób w tym nowotworów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92696"/>
            <a:ext cx="2074320" cy="24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2433097" y="3081553"/>
            <a:ext cx="26077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Aktywność fizyczna to nie tylko sport, ale na przykład: wchodzenie po schodach, spacer, lekkie prace w ogrodzie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24744"/>
            <a:ext cx="2492896" cy="2492896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5292080" y="350100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Ogranicz siedzący tryb życia. 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Jeśli długo siedzisz postaraj się 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wstać i poruszać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602" y="4369338"/>
            <a:ext cx="4264519" cy="2081428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5071761" y="6450766"/>
            <a:ext cx="404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Zaangażuj do aktywności swoją rodzinę. </a:t>
            </a:r>
          </a:p>
        </p:txBody>
      </p:sp>
      <p:pic>
        <p:nvPicPr>
          <p:cNvPr id="2050" name="Picture 2" descr="C:\Users\katarzynasi\AppData\Local\Microsoft\Windows\Temporary Internet Files\Content.IE5\T9OLZN0L\clock_PNG6611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160" y="4883684"/>
            <a:ext cx="1052736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ole tekstowe 20"/>
          <p:cNvSpPr txBox="1"/>
          <p:nvPr/>
        </p:nvSpPr>
        <p:spPr>
          <a:xfrm>
            <a:off x="2079908" y="5936419"/>
            <a:ext cx="2661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Bądź aktywny co najmniej </a:t>
            </a:r>
          </a:p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minut w ciągu dnia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552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88934" y="0"/>
            <a:ext cx="5842992" cy="1143000"/>
          </a:xfrm>
        </p:spPr>
        <p:txBody>
          <a:bodyPr>
            <a:normAutofit/>
          </a:bodyPr>
          <a:lstStyle/>
          <a:p>
            <a:pPr algn="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Alkohol – stanowcze nie!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2517406" cy="256490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40240" y="3562394"/>
            <a:ext cx="2607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Picie alkoholu zwiększa ryzyko zachorowania na nowotwory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C:\Users\katarzynasi\AppData\Local\Microsoft\Windows\Temporary Internet Files\Content.IE5\5LLO6Y8I\cocktails-1419481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80728"/>
            <a:ext cx="3923928" cy="196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3563888" y="2852936"/>
            <a:ext cx="5472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Spożywanie alkoholu – niezależnie od rodzaju prowadzi również do depresji, bezsenności i innych zaburzeń psychicznych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863501"/>
            <a:ext cx="2569219" cy="2797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pole tekstowe 10"/>
          <p:cNvSpPr txBox="1"/>
          <p:nvPr/>
        </p:nvSpPr>
        <p:spPr>
          <a:xfrm>
            <a:off x="5617164" y="4485724"/>
            <a:ext cx="32033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Szczególnie niebezpieczne jest jednoczesne spożywanie alkoholu i palenie papierosów.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Alkohol uszkadza komórki w jamie ustnej a to ułatwia wnikanie dymu tytoniowego.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5598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6131024" cy="1143000"/>
          </a:xfrm>
        </p:spPr>
        <p:txBody>
          <a:bodyPr>
            <a:normAutofit/>
          </a:bodyPr>
          <a:lstStyle/>
          <a:p>
            <a:pPr algn="r"/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Unikaj nadmiernej ekspozycji na promienie słoneczne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5" b="19236"/>
          <a:stretch/>
        </p:blipFill>
        <p:spPr>
          <a:xfrm>
            <a:off x="395536" y="1124744"/>
            <a:ext cx="4400368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0" y="3356992"/>
            <a:ext cx="4880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Ogranicz czas spędzany na słońcu.</a:t>
            </a:r>
          </a:p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Unikaj promieni szczególnie między 11:00 a 15:00.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4" y="4097823"/>
            <a:ext cx="2861690" cy="250202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899592" y="5354306"/>
            <a:ext cx="2287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Postaraj się spędzać jak najwięcej czasu 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miejscach zacienionych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96752"/>
            <a:ext cx="2465851" cy="198884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5383071" y="3061268"/>
            <a:ext cx="337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zapominaj o nakryciu głowy, chroń oczy przed promieniami UV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861048"/>
            <a:ext cx="2287016" cy="2329035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2843808" y="6005417"/>
            <a:ext cx="337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Stosuj kremy z filtrem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837" y="4084332"/>
            <a:ext cx="3240360" cy="2500292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5668518" y="6384808"/>
            <a:ext cx="337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korzystaj z solarium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477" y="3963203"/>
            <a:ext cx="2439669" cy="243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83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Uważaj na czynniki rakotwórcze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3923928" cy="2611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32369"/>
            <a:ext cx="3629074" cy="2044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509120"/>
            <a:ext cx="3269751" cy="2169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96" y="4601036"/>
            <a:ext cx="4310112" cy="2237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240" y="2924944"/>
            <a:ext cx="1967880" cy="196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14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1880" y="260648"/>
            <a:ext cx="5338936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Kobiety w szczególności powinny: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3358450" cy="494116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-61716" y="5921307"/>
            <a:ext cx="4849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Karmić piersią swoje dziecko jak najdłużej:</a:t>
            </a:r>
          </a:p>
          <a:p>
            <a:pPr algn="ctr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mniejsza to ryzyko zachorowania na raka piersi,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pozwala na szybszą utratę masy ciała po porodzie.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3501098" cy="278092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402483" y="4437112"/>
            <a:ext cx="4741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miarę możliwości ograniczyć, albo unikać stosowania hormonalnej terapii zastępczej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3273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59832" y="125760"/>
            <a:ext cx="598700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Ochrona przed wirusami – szczepienia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4208" y="1875693"/>
            <a:ext cx="2563774" cy="496855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980728"/>
            <a:ext cx="1573907" cy="16322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870889" y="2612928"/>
            <a:ext cx="424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Niektóre nowotwory mogą być 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spowodowane infekcjami wirusowymi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58" y="3645024"/>
            <a:ext cx="1983376" cy="2029223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284246" y="4506624"/>
            <a:ext cx="51845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Zarówno dzieci jak i młodzież powinny brać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udział w programach szczepień przeciwko:</a:t>
            </a:r>
          </a:p>
          <a:p>
            <a:pPr marL="285750" indent="-285750" algn="ctr">
              <a:buFontTx/>
              <a:buChar char="-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Wirusowemu zapaleniu wątroby typu B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(szczepienia noworodków wynikające 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kalendarza szczepień)</a:t>
            </a:r>
          </a:p>
          <a:p>
            <a:pPr marL="285750" indent="-285750" algn="ctr">
              <a:buFontTx/>
              <a:buChar char="-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Wirusowi brodawczaka ludzkiego – HPV –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szczepienie dla dziewcząt od 12-13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r.ż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0889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07904" y="116632"/>
            <a:ext cx="5338936" cy="1143000"/>
          </a:xfrm>
        </p:spPr>
        <p:txBody>
          <a:bodyPr/>
          <a:lstStyle/>
          <a:p>
            <a:pPr algn="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Badania profilaktyczne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2674195" cy="493976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572000" y="1196751"/>
            <a:ext cx="4248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Istnieją programy profilaktyczne</a:t>
            </a:r>
          </a:p>
          <a:p>
            <a:pPr algn="ctr"/>
            <a:r>
              <a:rPr lang="pl-PL" dirty="0" smtClean="0"/>
              <a:t>dzięki którym można na wczesnym etapie wykryć wszelkie niepokojące zmiany</a:t>
            </a:r>
          </a:p>
          <a:p>
            <a:pPr algn="ctr"/>
            <a:endParaRPr lang="pl-PL" dirty="0"/>
          </a:p>
          <a:p>
            <a:pPr algn="ctr"/>
            <a:r>
              <a:rPr lang="pl-PL" dirty="0" smtClean="0"/>
              <a:t>Im wcześniej zostaną wykryte zmiany tym większa szansa na całkowite wyleczenie pacjenta!</a:t>
            </a:r>
          </a:p>
        </p:txBody>
      </p:sp>
      <p:sp>
        <p:nvSpPr>
          <p:cNvPr id="6" name="Prostokąt 5"/>
          <p:cNvSpPr/>
          <p:nvPr/>
        </p:nvSpPr>
        <p:spPr>
          <a:xfrm>
            <a:off x="3059832" y="32440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/>
              <a:t>Namawiaj swoich bliskich do wykonywania badań profilaktycznych: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919496"/>
            <a:ext cx="1243104" cy="117772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224885"/>
            <a:ext cx="1115686" cy="154200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" t="18691" r="8608" b="16922"/>
          <a:stretch/>
        </p:blipFill>
        <p:spPr>
          <a:xfrm>
            <a:off x="6756286" y="3717032"/>
            <a:ext cx="2054657" cy="1507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225" y="5478615"/>
            <a:ext cx="1945674" cy="1297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373216"/>
            <a:ext cx="1211750" cy="1242231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8" t="4911" r="8516" b="23705"/>
          <a:stretch/>
        </p:blipFill>
        <p:spPr>
          <a:xfrm>
            <a:off x="4673931" y="3842570"/>
            <a:ext cx="1524330" cy="1331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6298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Wybierasz</a:t>
            </a:r>
            <a:r>
              <a:rPr lang="pl-PL" dirty="0" smtClean="0">
                <a:latin typeface="Georgia" panose="02040502050405020303" pitchFamily="18" charset="0"/>
              </a:rPr>
              <a:t>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zdrowie</a:t>
            </a:r>
            <a:r>
              <a:rPr lang="pl-PL" dirty="0" smtClean="0">
                <a:latin typeface="Georgia" panose="02040502050405020303" pitchFamily="18" charset="0"/>
              </a:rPr>
              <a:t>?</a:t>
            </a:r>
            <a:endParaRPr lang="pl-PL" dirty="0">
              <a:latin typeface="Georgia" panose="02040502050405020303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9" b="8554"/>
          <a:stretch/>
        </p:blipFill>
        <p:spPr>
          <a:xfrm>
            <a:off x="1115616" y="1844824"/>
            <a:ext cx="6716082" cy="465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6682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4402" y="26064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Czym jest zdrowie?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5322" y="1063277"/>
            <a:ext cx="8229600" cy="4525963"/>
          </a:xfrm>
        </p:spPr>
        <p:txBody>
          <a:bodyPr/>
          <a:lstStyle/>
          <a:p>
            <a:pPr marL="0" indent="0" algn="r"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Zdrowie jest stanem pełnego dobrostanu: 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0" y="2961128"/>
            <a:ext cx="2977835" cy="2520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581128"/>
            <a:ext cx="3323075" cy="1800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835" y="1914564"/>
            <a:ext cx="3584575" cy="1800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060848"/>
            <a:ext cx="1726272" cy="291600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845712" y="5589240"/>
            <a:ext cx="12831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dirty="0" smtClean="0">
                <a:ln w="317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fizycznego</a:t>
            </a:r>
            <a:endParaRPr lang="pl-PL" sz="2000" dirty="0">
              <a:ln w="317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4447648" y="6381128"/>
            <a:ext cx="15555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dirty="0" smtClean="0">
                <a:ln w="317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psychicznego</a:t>
            </a:r>
            <a:endParaRPr lang="pl-PL" sz="2000" dirty="0">
              <a:ln w="317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7330855" y="5081018"/>
            <a:ext cx="13931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dirty="0" smtClean="0">
                <a:ln w="317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duchowego</a:t>
            </a:r>
            <a:endParaRPr lang="pl-PL" sz="2000" dirty="0">
              <a:ln w="317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4033446" y="3714564"/>
            <a:ext cx="14733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dirty="0" smtClean="0">
                <a:ln w="317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społecznego</a:t>
            </a:r>
            <a:endParaRPr lang="pl-PL" sz="2000" dirty="0">
              <a:ln w="317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475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34816"/>
            <a:ext cx="8229600" cy="837728"/>
          </a:xfrm>
        </p:spPr>
        <p:txBody>
          <a:bodyPr>
            <a:normAutofit/>
          </a:bodyPr>
          <a:lstStyle/>
          <a:p>
            <a:pPr algn="r"/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Czynniki wpływające na nasze zdrowie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4468098" cy="4265399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12" y="4792539"/>
            <a:ext cx="1737418" cy="173741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76" y="2830552"/>
            <a:ext cx="2444862" cy="165735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476527" y="5661248"/>
            <a:ext cx="3888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dirty="0" smtClean="0">
                <a:ln w="317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styl życia – 50%</a:t>
            </a:r>
            <a:endParaRPr lang="pl-PL" sz="4000" dirty="0">
              <a:ln w="317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785691" y="4487902"/>
            <a:ext cx="29360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dirty="0" smtClean="0">
                <a:ln w="317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czynniki genetyczne – 20%</a:t>
            </a:r>
            <a:endParaRPr lang="pl-PL" sz="2000" dirty="0">
              <a:ln w="317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91" y="764704"/>
            <a:ext cx="2902358" cy="154454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831" y="1623912"/>
            <a:ext cx="1242528" cy="685332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5785691" y="6456356"/>
            <a:ext cx="32399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dirty="0" smtClean="0">
                <a:ln w="317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czynniki środowiskowe – 20%</a:t>
            </a:r>
            <a:endParaRPr lang="pl-PL" sz="2000" dirty="0">
              <a:ln w="317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5575907" y="2326226"/>
            <a:ext cx="35680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dirty="0" smtClean="0">
                <a:ln w="317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działania ochrony zdrowia – 10%</a:t>
            </a:r>
            <a:endParaRPr lang="pl-PL" sz="2000" dirty="0">
              <a:ln w="317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26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54760" y="60102"/>
            <a:ext cx="4989240" cy="882352"/>
          </a:xfrm>
        </p:spPr>
        <p:txBody>
          <a:bodyPr>
            <a:normAutofit/>
          </a:bodyPr>
          <a:lstStyle/>
          <a:p>
            <a:pPr algn="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Recepta na zdrowie?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7" name="Zwój pionowy 6"/>
          <p:cNvSpPr/>
          <p:nvPr/>
        </p:nvSpPr>
        <p:spPr>
          <a:xfrm>
            <a:off x="323528" y="980728"/>
            <a:ext cx="4752528" cy="5688632"/>
          </a:xfrm>
          <a:prstGeom prst="verticalScroll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899592" y="1639833"/>
            <a:ext cx="360040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1200" b="1" dirty="0" smtClean="0">
                <a:ln w="10541" cmpd="sng">
                  <a:noFill/>
                  <a:prstDash val="solid"/>
                </a:ln>
                <a:latin typeface="Segoe Script" panose="020B0504020000000003" pitchFamily="34" charset="0"/>
              </a:rPr>
              <a:t>Europejski Kodeks</a:t>
            </a:r>
            <a:r>
              <a:rPr lang="pl-PL" sz="1200" b="1" dirty="0">
                <a:ln w="10541" cmpd="sng">
                  <a:noFill/>
                  <a:prstDash val="solid"/>
                </a:ln>
                <a:latin typeface="Segoe Script" panose="020B0504020000000003" pitchFamily="34" charset="0"/>
              </a:rPr>
              <a:t> </a:t>
            </a:r>
            <a:r>
              <a:rPr lang="pl-PL" sz="1200" b="1" dirty="0" smtClean="0">
                <a:ln w="10541" cmpd="sng">
                  <a:noFill/>
                  <a:prstDash val="solid"/>
                </a:ln>
                <a:latin typeface="Segoe Script" panose="020B0504020000000003" pitchFamily="34" charset="0"/>
              </a:rPr>
              <a:t>Walki</a:t>
            </a:r>
            <a:r>
              <a:rPr lang="pl-PL" sz="1200" b="1" dirty="0">
                <a:ln w="10541" cmpd="sng">
                  <a:noFill/>
                  <a:prstDash val="solid"/>
                </a:ln>
                <a:latin typeface="Segoe Script" panose="020B0504020000000003" pitchFamily="34" charset="0"/>
              </a:rPr>
              <a:t> </a:t>
            </a:r>
            <a:r>
              <a:rPr lang="pl-PL" sz="1200" b="1" dirty="0" smtClean="0">
                <a:ln w="10541" cmpd="sng">
                  <a:noFill/>
                  <a:prstDash val="solid"/>
                </a:ln>
                <a:latin typeface="Segoe Script" panose="020B0504020000000003" pitchFamily="34" charset="0"/>
              </a:rPr>
              <a:t>z Rakiem</a:t>
            </a:r>
            <a:endParaRPr lang="pl-PL" sz="1200" b="1" dirty="0">
              <a:ln w="10541" cmpd="sng">
                <a:noFill/>
                <a:prstDash val="solid"/>
              </a:ln>
              <a:latin typeface="Segoe Script" panose="020B0504020000000003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507009"/>
            <a:ext cx="1291767" cy="468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268760"/>
            <a:ext cx="2520280" cy="5036020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899592" y="2063221"/>
            <a:ext cx="3600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pl-PL" sz="1000" b="1" dirty="0" smtClean="0">
                <a:latin typeface="Segoe Script" panose="020B0504020000000003" pitchFamily="34" charset="0"/>
              </a:rPr>
              <a:t>Nie pal. Nie używaj tytoniu w żadnej postaci.</a:t>
            </a:r>
          </a:p>
          <a:p>
            <a:pPr marL="228600" indent="-228600">
              <a:buAutoNum type="arabicPeriod"/>
            </a:pPr>
            <a:r>
              <a:rPr lang="pl-PL" sz="1000" b="1" dirty="0" smtClean="0">
                <a:latin typeface="Segoe Script" panose="020B0504020000000003" pitchFamily="34" charset="0"/>
              </a:rPr>
              <a:t>Stwórz w domu środowisko wolne od dymu tytoniowego. </a:t>
            </a:r>
          </a:p>
          <a:p>
            <a:pPr marL="228600" indent="-228600">
              <a:buAutoNum type="arabicPeriod"/>
            </a:pPr>
            <a:r>
              <a:rPr lang="pl-PL" sz="1000" b="1" dirty="0" smtClean="0">
                <a:latin typeface="Segoe Script" panose="020B0504020000000003" pitchFamily="34" charset="0"/>
              </a:rPr>
              <a:t>Utrzymuj prawidłową masę ciała.</a:t>
            </a:r>
          </a:p>
          <a:p>
            <a:pPr marL="228600" indent="-228600">
              <a:buAutoNum type="arabicPeriod"/>
            </a:pPr>
            <a:r>
              <a:rPr lang="pl-PL" sz="1000" b="1" dirty="0" smtClean="0">
                <a:latin typeface="Segoe Script" panose="020B0504020000000003" pitchFamily="34" charset="0"/>
              </a:rPr>
              <a:t>Bądź aktywny fizycznie w codziennym życiu.</a:t>
            </a:r>
          </a:p>
          <a:p>
            <a:pPr marL="228600" indent="-228600">
              <a:buAutoNum type="arabicPeriod"/>
            </a:pPr>
            <a:r>
              <a:rPr lang="pl-PL" sz="1000" b="1" dirty="0" smtClean="0">
                <a:latin typeface="Segoe Script" panose="020B0504020000000003" pitchFamily="34" charset="0"/>
              </a:rPr>
              <a:t>Przestrzegaj zaleceń prawidłowego sposobu żywienia.</a:t>
            </a:r>
          </a:p>
          <a:p>
            <a:pPr marL="228600" indent="-228600">
              <a:buAutoNum type="arabicPeriod"/>
            </a:pPr>
            <a:r>
              <a:rPr lang="pl-PL" sz="1000" b="1" dirty="0">
                <a:latin typeface="Segoe Script" panose="020B0504020000000003" pitchFamily="34" charset="0"/>
              </a:rPr>
              <a:t>Jeśli pijesz alkohol dowolnego rodzaju, ogranicz jego spożycie. </a:t>
            </a:r>
            <a:endParaRPr lang="pl-PL" sz="1000" b="1" dirty="0" smtClean="0">
              <a:latin typeface="Segoe Script" panose="020B0504020000000003" pitchFamily="34" charset="0"/>
            </a:endParaRPr>
          </a:p>
          <a:p>
            <a:pPr marL="228600" indent="-228600">
              <a:buAutoNum type="arabicPeriod"/>
            </a:pPr>
            <a:r>
              <a:rPr lang="pl-PL" sz="1000" b="1" dirty="0" smtClean="0">
                <a:latin typeface="Segoe Script" panose="020B0504020000000003" pitchFamily="34" charset="0"/>
              </a:rPr>
              <a:t>Unikaj </a:t>
            </a:r>
            <a:r>
              <a:rPr lang="pl-PL" sz="1000" b="1" dirty="0">
                <a:latin typeface="Segoe Script" panose="020B0504020000000003" pitchFamily="34" charset="0"/>
              </a:rPr>
              <a:t>nadmiernej ekspozycji na promienie </a:t>
            </a:r>
            <a:r>
              <a:rPr lang="pl-PL" sz="1000" b="1" dirty="0" smtClean="0">
                <a:latin typeface="Segoe Script" panose="020B0504020000000003" pitchFamily="34" charset="0"/>
              </a:rPr>
              <a:t>słoneczne.</a:t>
            </a:r>
          </a:p>
          <a:p>
            <a:pPr marL="228600" indent="-228600">
              <a:buAutoNum type="arabicPeriod"/>
            </a:pPr>
            <a:r>
              <a:rPr lang="pl-PL" sz="1000" b="1" dirty="0">
                <a:latin typeface="Segoe Script" panose="020B0504020000000003" pitchFamily="34" charset="0"/>
              </a:rPr>
              <a:t>Chroń się przed działaniem substancji rakotwórczych </a:t>
            </a:r>
            <a:r>
              <a:rPr lang="pl-PL" sz="1000" b="1" dirty="0" smtClean="0">
                <a:latin typeface="Segoe Script" panose="020B0504020000000003" pitchFamily="34" charset="0"/>
              </a:rPr>
              <a:t>.</a:t>
            </a:r>
          </a:p>
          <a:p>
            <a:pPr marL="228600" indent="-228600">
              <a:buAutoNum type="arabicPeriod"/>
            </a:pPr>
            <a:r>
              <a:rPr lang="pl-PL" sz="1000" b="1" dirty="0">
                <a:latin typeface="Segoe Script" panose="020B0504020000000003" pitchFamily="34" charset="0"/>
              </a:rPr>
              <a:t>Sprawdź czy jesteś narażony na naturalne promieniowanie</a:t>
            </a:r>
            <a:r>
              <a:rPr lang="pl-PL" sz="1000" b="1" dirty="0" smtClean="0">
                <a:latin typeface="Segoe Script" panose="020B0504020000000003" pitchFamily="34" charset="0"/>
              </a:rPr>
              <a:t>.</a:t>
            </a:r>
          </a:p>
          <a:p>
            <a:pPr marL="228600" indent="-228600">
              <a:buAutoNum type="arabicPeriod"/>
            </a:pPr>
            <a:r>
              <a:rPr lang="pl-PL" sz="1000" b="1" dirty="0" smtClean="0">
                <a:latin typeface="Segoe Script" panose="020B0504020000000003" pitchFamily="34" charset="0"/>
              </a:rPr>
              <a:t>Karm piersią swoje dziecko. Unikaj antykoncepcji i hormonalnej terapii zastępczej.</a:t>
            </a:r>
          </a:p>
          <a:p>
            <a:pPr marL="228600" indent="-228600">
              <a:buAutoNum type="arabicPeriod"/>
            </a:pPr>
            <a:r>
              <a:rPr lang="pl-PL" sz="1000" b="1" dirty="0" smtClean="0">
                <a:latin typeface="Segoe Script" panose="020B0504020000000003" pitchFamily="34" charset="0"/>
              </a:rPr>
              <a:t>Zadbaj o szczepienia ochronne.</a:t>
            </a:r>
          </a:p>
          <a:p>
            <a:pPr marL="228600" indent="-228600">
              <a:buAutoNum type="arabicPeriod"/>
            </a:pPr>
            <a:r>
              <a:rPr lang="pl-PL" sz="1000" b="1" dirty="0" smtClean="0">
                <a:latin typeface="Segoe Script" panose="020B0504020000000003" pitchFamily="34" charset="0"/>
              </a:rPr>
              <a:t>Wykonuj regularne badania profilaktyczne. 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135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04048" y="188640"/>
            <a:ext cx="4038600" cy="53507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l-P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Dym tytoniowy zawiera około 4 tysiące związków chemicznych – aż 40 z nich ma działanie rakotwórcze!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l-PL" sz="1400" dirty="0" smtClean="0"/>
          </a:p>
          <a:p>
            <a:pPr marL="0" indent="0" algn="just">
              <a:buNone/>
            </a:pPr>
            <a:endParaRPr lang="pl-PL" sz="1400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pl-PL" sz="1400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pl-PL" sz="1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 smtClean="0"/>
              <a:t> 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9" y="1505281"/>
            <a:ext cx="2580050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20688"/>
            <a:ext cx="3888432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07504" y="970211"/>
            <a:ext cx="4038600" cy="535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Osoby palące są narażone na różne choroby, nowotwory oraz przedwczesny zgon!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l-PL" sz="1400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l-PL" sz="1400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pl-PL" sz="1400" dirty="0" smtClean="0"/>
          </a:p>
          <a:p>
            <a:pPr marL="0" indent="0" algn="just">
              <a:buNone/>
            </a:pPr>
            <a:endParaRPr lang="pl-PL" sz="14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81" y="4581128"/>
            <a:ext cx="3101646" cy="219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ymbol zastępczy zawartości 2"/>
          <p:cNvSpPr txBox="1">
            <a:spLocks/>
          </p:cNvSpPr>
          <p:nvPr/>
        </p:nvSpPr>
        <p:spPr>
          <a:xfrm>
            <a:off x="107504" y="4050967"/>
            <a:ext cx="4038600" cy="535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Wdychanie dymu tytoniowego (bierne palenie) jest tak samo szkodliwe jak palenie czynne!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l-PL" sz="1400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l-PL" sz="1400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pl-PL" sz="1400" dirty="0" smtClean="0"/>
          </a:p>
          <a:p>
            <a:pPr marL="0" indent="0" algn="just">
              <a:buNone/>
            </a:pPr>
            <a:endParaRPr lang="pl-PL" sz="1400" dirty="0"/>
          </a:p>
        </p:txBody>
      </p:sp>
      <p:sp>
        <p:nvSpPr>
          <p:cNvPr id="13" name="Elipsa 12"/>
          <p:cNvSpPr/>
          <p:nvPr/>
        </p:nvSpPr>
        <p:spPr>
          <a:xfrm>
            <a:off x="5678316" y="3819239"/>
            <a:ext cx="2683911" cy="2636912"/>
          </a:xfrm>
          <a:prstGeom prst="ellipse">
            <a:avLst/>
          </a:prstGeom>
          <a:noFill/>
          <a:ln w="1778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59" y="4220813"/>
            <a:ext cx="2402424" cy="1849171"/>
          </a:xfrm>
          <a:prstGeom prst="rect">
            <a:avLst/>
          </a:prstGeom>
        </p:spPr>
      </p:pic>
      <p:cxnSp>
        <p:nvCxnSpPr>
          <p:cNvPr id="15" name="Łącznik prostoliniowy 14"/>
          <p:cNvCxnSpPr>
            <a:stCxn id="13" idx="7"/>
            <a:endCxn id="13" idx="3"/>
          </p:cNvCxnSpPr>
          <p:nvPr/>
        </p:nvCxnSpPr>
        <p:spPr>
          <a:xfrm flipH="1">
            <a:off x="6071366" y="4205406"/>
            <a:ext cx="1897811" cy="1864578"/>
          </a:xfrm>
          <a:prstGeom prst="line">
            <a:avLst/>
          </a:prstGeom>
          <a:ln w="165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ymbol zastępczy zawartości 2"/>
          <p:cNvSpPr txBox="1">
            <a:spLocks/>
          </p:cNvSpPr>
          <p:nvPr/>
        </p:nvSpPr>
        <p:spPr>
          <a:xfrm>
            <a:off x="5000972" y="3283304"/>
            <a:ext cx="4038600" cy="5350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E-papierosy są stosunkowo nową metodą palenia – długotrwałe skutki jego stosowania nie są jeszcze poznane!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l-PL" sz="1400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l-PL" sz="1400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pl-PL" sz="1400" dirty="0" smtClean="0"/>
          </a:p>
          <a:p>
            <a:pPr marL="0" indent="0" algn="just">
              <a:buNone/>
            </a:pP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8491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atarzynasi\AppData\Local\Microsoft\Windows\Temporary Internet Files\Content.IE5\5LLO6Y8I\matt-icons_user-hom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41" y="671357"/>
            <a:ext cx="4333478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aśnienie w chmurce 4"/>
          <p:cNvSpPr/>
          <p:nvPr/>
        </p:nvSpPr>
        <p:spPr>
          <a:xfrm rot="20982735" flipH="1">
            <a:off x="962224" y="1689512"/>
            <a:ext cx="2448272" cy="1728192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bjaśnienie w chmurce 6"/>
          <p:cNvSpPr/>
          <p:nvPr/>
        </p:nvSpPr>
        <p:spPr>
          <a:xfrm rot="20799115" flipH="1">
            <a:off x="2248836" y="97190"/>
            <a:ext cx="2448272" cy="1728192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122799" y="2261220"/>
            <a:ext cx="2127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latin typeface="Garamond" panose="02020404030301010803" pitchFamily="18" charset="0"/>
              </a:rPr>
              <a:t>Jest miejscem w którym </a:t>
            </a:r>
            <a:br>
              <a:rPr lang="pl-PL" sz="1600" dirty="0" smtClean="0">
                <a:latin typeface="Garamond" panose="02020404030301010803" pitchFamily="18" charset="0"/>
              </a:rPr>
            </a:br>
            <a:r>
              <a:rPr lang="pl-PL" sz="1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NIKT</a:t>
            </a:r>
            <a:r>
              <a:rPr lang="pl-PL" sz="1600" b="1" dirty="0" smtClean="0">
                <a:latin typeface="Garamond" panose="02020404030301010803" pitchFamily="18" charset="0"/>
              </a:rPr>
              <a:t> </a:t>
            </a:r>
            <a:r>
              <a:rPr lang="pl-PL" sz="1600" dirty="0" smtClean="0">
                <a:latin typeface="Garamond" panose="02020404030301010803" pitchFamily="18" charset="0"/>
              </a:rPr>
              <a:t>nie pali!</a:t>
            </a:r>
            <a:endParaRPr lang="pl-PL" sz="1600" dirty="0">
              <a:latin typeface="Garamond" panose="02020404030301010803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316533" y="671357"/>
            <a:ext cx="2312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latin typeface="Garamond" panose="02020404030301010803" pitchFamily="18" charset="0"/>
              </a:rPr>
              <a:t>Mniejsze podrażnienie</a:t>
            </a:r>
            <a:br>
              <a:rPr lang="pl-PL" sz="1600" dirty="0" smtClean="0">
                <a:latin typeface="Garamond" panose="02020404030301010803" pitchFamily="18" charset="0"/>
              </a:rPr>
            </a:br>
            <a:r>
              <a:rPr lang="pl-PL" sz="1600" dirty="0" smtClean="0">
                <a:latin typeface="Garamond" panose="02020404030301010803" pitchFamily="18" charset="0"/>
              </a:rPr>
              <a:t>oczu, błony śluzowej nosa</a:t>
            </a:r>
          </a:p>
        </p:txBody>
      </p:sp>
      <p:sp>
        <p:nvSpPr>
          <p:cNvPr id="9" name="Objaśnienie w chmurce 8"/>
          <p:cNvSpPr/>
          <p:nvPr/>
        </p:nvSpPr>
        <p:spPr>
          <a:xfrm rot="809421">
            <a:off x="6660348" y="18319"/>
            <a:ext cx="2448272" cy="1728192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7063330" y="466916"/>
            <a:ext cx="1642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latin typeface="Garamond" panose="02020404030301010803" pitchFamily="18" charset="0"/>
              </a:rPr>
              <a:t>Chroni wszystkich</a:t>
            </a:r>
            <a:br>
              <a:rPr lang="pl-PL" sz="1600" dirty="0" smtClean="0">
                <a:latin typeface="Garamond" panose="02020404030301010803" pitchFamily="18" charset="0"/>
              </a:rPr>
            </a:br>
            <a:r>
              <a:rPr lang="pl-PL" sz="1600" dirty="0" smtClean="0">
                <a:latin typeface="Garamond" panose="02020404030301010803" pitchFamily="18" charset="0"/>
              </a:rPr>
              <a:t>przed skutkami</a:t>
            </a:r>
            <a:br>
              <a:rPr lang="pl-PL" sz="1600" dirty="0" smtClean="0">
                <a:latin typeface="Garamond" panose="02020404030301010803" pitchFamily="18" charset="0"/>
              </a:rPr>
            </a:br>
            <a:r>
              <a:rPr lang="pl-PL" sz="1600" dirty="0" smtClean="0">
                <a:latin typeface="Garamond" panose="02020404030301010803" pitchFamily="18" charset="0"/>
              </a:rPr>
              <a:t>biernego palenia</a:t>
            </a:r>
            <a:endParaRPr lang="pl-PL" sz="1600" dirty="0">
              <a:latin typeface="Garamond" panose="02020404030301010803" pitchFamily="18" charset="0"/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530" y="3120203"/>
            <a:ext cx="720000" cy="7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Objaśnienie w chmurce 14"/>
          <p:cNvSpPr/>
          <p:nvPr/>
        </p:nvSpPr>
        <p:spPr>
          <a:xfrm rot="2426712" flipH="1" flipV="1">
            <a:off x="1494631" y="3644052"/>
            <a:ext cx="2250175" cy="1724193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1728288" y="4090649"/>
            <a:ext cx="1782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latin typeface="Garamond" panose="02020404030301010803" pitchFamily="18" charset="0"/>
              </a:rPr>
              <a:t>Zmniejsza ryzyko</a:t>
            </a:r>
            <a:br>
              <a:rPr lang="pl-PL" sz="1600" dirty="0" smtClean="0">
                <a:latin typeface="Garamond" panose="02020404030301010803" pitchFamily="18" charset="0"/>
              </a:rPr>
            </a:br>
            <a:r>
              <a:rPr lang="pl-PL" sz="1600" dirty="0" smtClean="0">
                <a:latin typeface="Garamond" panose="02020404030301010803" pitchFamily="18" charset="0"/>
              </a:rPr>
              <a:t>rozpoczęcia palenia </a:t>
            </a:r>
            <a:br>
              <a:rPr lang="pl-PL" sz="1600" dirty="0" smtClean="0">
                <a:latin typeface="Garamond" panose="02020404030301010803" pitchFamily="18" charset="0"/>
              </a:rPr>
            </a:br>
            <a:r>
              <a:rPr lang="pl-PL" sz="1600" dirty="0" smtClean="0">
                <a:latin typeface="Garamond" panose="02020404030301010803" pitchFamily="18" charset="0"/>
              </a:rPr>
              <a:t>przez młodzież</a:t>
            </a:r>
            <a:endParaRPr lang="pl-PL" sz="1600" dirty="0">
              <a:latin typeface="Garamond" panose="02020404030301010803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224375" y="3995339"/>
            <a:ext cx="2481263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6399842" y="4725144"/>
            <a:ext cx="2130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latin typeface="Garamond" panose="02020404030301010803" pitchFamily="18" charset="0"/>
              </a:rPr>
              <a:t>Poprawia samopoczucie,</a:t>
            </a:r>
            <a:br>
              <a:rPr lang="pl-PL" sz="1600" dirty="0" smtClean="0">
                <a:latin typeface="Garamond" panose="02020404030301010803" pitchFamily="18" charset="0"/>
              </a:rPr>
            </a:br>
            <a:r>
              <a:rPr lang="pl-PL" sz="1600" dirty="0" smtClean="0">
                <a:latin typeface="Garamond" panose="02020404030301010803" pitchFamily="18" charset="0"/>
              </a:rPr>
              <a:t>koncentrację, jakość snu</a:t>
            </a:r>
            <a:endParaRPr lang="pl-PL" sz="1600" dirty="0">
              <a:latin typeface="Garamond" panose="02020404030301010803" pitchFamily="18" charset="0"/>
            </a:endParaRPr>
          </a:p>
        </p:txBody>
      </p:sp>
      <p:sp>
        <p:nvSpPr>
          <p:cNvPr id="16" name="Tytuł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7" name="Objaśnienie w chmurce 16"/>
          <p:cNvSpPr/>
          <p:nvPr/>
        </p:nvSpPr>
        <p:spPr>
          <a:xfrm rot="16200000" flipH="1" flipV="1">
            <a:off x="7085491" y="2081213"/>
            <a:ext cx="2304257" cy="1714615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7806033" y="2276800"/>
            <a:ext cx="8996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latin typeface="Garamond" panose="02020404030301010803" pitchFamily="18" charset="0"/>
              </a:rPr>
              <a:t>Ułatwia</a:t>
            </a:r>
          </a:p>
          <a:p>
            <a:pPr algn="ctr"/>
            <a:r>
              <a:rPr lang="pl-PL" sz="1600" dirty="0">
                <a:latin typeface="Garamond" panose="02020404030301010803" pitchFamily="18" charset="0"/>
              </a:rPr>
              <a:t>r</a:t>
            </a:r>
            <a:r>
              <a:rPr lang="pl-PL" sz="1600" dirty="0" smtClean="0">
                <a:latin typeface="Garamond" panose="02020404030301010803" pitchFamily="18" charset="0"/>
              </a:rPr>
              <a:t>zucenie </a:t>
            </a:r>
          </a:p>
          <a:p>
            <a:pPr algn="ctr"/>
            <a:r>
              <a:rPr lang="pl-PL" sz="1600" dirty="0">
                <a:latin typeface="Garamond" panose="02020404030301010803" pitchFamily="18" charset="0"/>
              </a:rPr>
              <a:t>p</a:t>
            </a:r>
            <a:r>
              <a:rPr lang="pl-PL" sz="1600" dirty="0" smtClean="0">
                <a:latin typeface="Garamond" panose="02020404030301010803" pitchFamily="18" charset="0"/>
              </a:rPr>
              <a:t>alenia</a:t>
            </a:r>
          </a:p>
          <a:p>
            <a:pPr algn="ctr"/>
            <a:r>
              <a:rPr lang="pl-PL" sz="1600" dirty="0">
                <a:latin typeface="Garamond" panose="02020404030301010803" pitchFamily="18" charset="0"/>
              </a:rPr>
              <a:t>i</a:t>
            </a:r>
            <a:r>
              <a:rPr lang="pl-PL" sz="1600" dirty="0" smtClean="0">
                <a:latin typeface="Garamond" panose="02020404030301010803" pitchFamily="18" charset="0"/>
              </a:rPr>
              <a:t>nnym </a:t>
            </a:r>
          </a:p>
          <a:p>
            <a:pPr algn="ctr"/>
            <a:r>
              <a:rPr lang="pl-PL" sz="1600" dirty="0" smtClean="0">
                <a:latin typeface="Garamond" panose="02020404030301010803" pitchFamily="18" charset="0"/>
              </a:rPr>
              <a:t>osobom</a:t>
            </a:r>
            <a:endParaRPr lang="pl-PL" sz="1600" dirty="0">
              <a:latin typeface="Garamond" panose="02020404030301010803" pitchFamily="18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570250" y="5906401"/>
            <a:ext cx="81357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dirty="0" smtClean="0">
                <a:ln w="317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Dom wolny od dymu tytoniowego</a:t>
            </a:r>
            <a:endParaRPr lang="pl-PL" sz="4400" dirty="0">
              <a:ln w="317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9739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1128" y="116632"/>
            <a:ext cx="4762872" cy="1143000"/>
          </a:xfrm>
        </p:spPr>
        <p:txBody>
          <a:bodyPr>
            <a:noAutofit/>
          </a:bodyPr>
          <a:lstStyle/>
          <a:p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Utrzymuj prawidłową masę ciała</a:t>
            </a: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2" y="908720"/>
            <a:ext cx="4110534" cy="2055267"/>
          </a:xfrm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251520" y="2945441"/>
            <a:ext cx="4038600" cy="535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Nadwaga i otyłość zwiększają ryzyko nowotworów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l-PL" sz="1400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l-PL" sz="1400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pl-PL" sz="1400" dirty="0" smtClean="0"/>
          </a:p>
          <a:p>
            <a:pPr marL="0" indent="0" algn="just">
              <a:buNone/>
            </a:pPr>
            <a:endParaRPr lang="pl-PL" sz="1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0"/>
          <a:stretch/>
        </p:blipFill>
        <p:spPr>
          <a:xfrm flipH="1">
            <a:off x="7308304" y="1268760"/>
            <a:ext cx="1270948" cy="2880000"/>
          </a:xfrm>
          <a:prstGeom prst="rect">
            <a:avLst/>
          </a:prstGeom>
        </p:spPr>
      </p:pic>
      <p:sp>
        <p:nvSpPr>
          <p:cNvPr id="8" name="Symbol zastępczy zawartości 2"/>
          <p:cNvSpPr txBox="1">
            <a:spLocks/>
          </p:cNvSpPr>
          <p:nvPr/>
        </p:nvSpPr>
        <p:spPr>
          <a:xfrm>
            <a:off x="683568" y="4365104"/>
            <a:ext cx="4038600" cy="535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l-PL" sz="1400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l-PL" sz="1400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pl-PL" sz="1400" dirty="0" smtClean="0"/>
          </a:p>
          <a:p>
            <a:pPr marL="0" indent="0" algn="just">
              <a:buNone/>
            </a:pPr>
            <a:endParaRPr lang="pl-PL" sz="1400" dirty="0"/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4860032" y="4148760"/>
            <a:ext cx="4038600" cy="535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Ograniczenie nadmiernej masy ciała zmniejsza ryzyko nowotworów i innych chorób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l-PL" sz="1400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l-PL" sz="1400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pl-PL" sz="1400" dirty="0" smtClean="0"/>
          </a:p>
          <a:p>
            <a:pPr marL="0" indent="0" algn="just">
              <a:buNone/>
            </a:pPr>
            <a:endParaRPr lang="pl-PL" sz="1400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47"/>
          <a:stretch/>
        </p:blipFill>
        <p:spPr>
          <a:xfrm>
            <a:off x="4687575" y="1341088"/>
            <a:ext cx="1605692" cy="2880000"/>
          </a:xfrm>
          <a:prstGeom prst="rect">
            <a:avLst/>
          </a:prstGeom>
        </p:spPr>
      </p:pic>
      <p:sp>
        <p:nvSpPr>
          <p:cNvPr id="7" name="Strzałka w prawo 6"/>
          <p:cNvSpPr/>
          <p:nvPr/>
        </p:nvSpPr>
        <p:spPr>
          <a:xfrm>
            <a:off x="6293267" y="2420888"/>
            <a:ext cx="1231061" cy="360200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0" y="3861048"/>
            <a:ext cx="4384540" cy="2863776"/>
          </a:xfrm>
          <a:prstGeom prst="rect">
            <a:avLst/>
          </a:prstGeom>
        </p:spPr>
      </p:pic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4067944" y="5308785"/>
            <a:ext cx="4830688" cy="87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Utrzymywanie prawidłowej masy ciała nie jest trudne, wystarczy wprowadzić następujące zasady: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l-PL" sz="1400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l-PL" sz="1400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pl-PL" sz="1400" dirty="0" smtClean="0"/>
          </a:p>
          <a:p>
            <a:pPr marL="0" indent="0" algn="just">
              <a:buNone/>
            </a:pPr>
            <a:endParaRPr lang="pl-PL" sz="1400" dirty="0"/>
          </a:p>
        </p:txBody>
      </p:sp>
      <p:sp>
        <p:nvSpPr>
          <p:cNvPr id="14" name="Strzałka w prawo 13"/>
          <p:cNvSpPr/>
          <p:nvPr/>
        </p:nvSpPr>
        <p:spPr>
          <a:xfrm>
            <a:off x="7242448" y="6165304"/>
            <a:ext cx="1656184" cy="559520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3714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6708" y="10482"/>
            <a:ext cx="6419056" cy="1143000"/>
          </a:xfrm>
        </p:spPr>
        <p:txBody>
          <a:bodyPr>
            <a:normAutofit/>
          </a:bodyPr>
          <a:lstStyle/>
          <a:p>
            <a:pPr algn="r"/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Przestrzegaj zaleceń prawidłowego sposobu żywienia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980728"/>
            <a:ext cx="2245855" cy="198884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0450" y="3068960"/>
            <a:ext cx="2727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zapominaj o śniadaniu!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2" y="1412528"/>
            <a:ext cx="609422" cy="45706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604" y="980728"/>
            <a:ext cx="528995" cy="4318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7" y="1359332"/>
            <a:ext cx="864096" cy="55188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232" y="1811159"/>
            <a:ext cx="897760" cy="83671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353" y="2030110"/>
            <a:ext cx="617022" cy="476672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3547162" y="1421003"/>
            <a:ext cx="41187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5</a:t>
            </a:r>
            <a:endParaRPr lang="pl-PL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455503" y="2520530"/>
            <a:ext cx="294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Spożywaj 5 posiłków dziennie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044301"/>
            <a:ext cx="3312368" cy="1861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pole tekstowe 16"/>
          <p:cNvSpPr txBox="1"/>
          <p:nvPr/>
        </p:nvSpPr>
        <p:spPr>
          <a:xfrm>
            <a:off x="5425576" y="2884294"/>
            <a:ext cx="37553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Jedz dużo produktów pełnoziarnistych</a:t>
            </a:r>
          </a:p>
          <a:p>
            <a:pPr algn="ctr"/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Ogranicz spożywanie soli.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dosalaj posiłków.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437112"/>
            <a:ext cx="2366558" cy="2366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pole tekstowe 18"/>
          <p:cNvSpPr txBox="1"/>
          <p:nvPr/>
        </p:nvSpPr>
        <p:spPr>
          <a:xfrm>
            <a:off x="344762" y="3573016"/>
            <a:ext cx="22733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Produkty roślinne 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powinny być głównym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źródłem energii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4432">
            <a:off x="4408774" y="4929650"/>
            <a:ext cx="1371429" cy="1203428"/>
          </a:xfrm>
          <a:prstGeom prst="rect">
            <a:avLst/>
          </a:prstGeom>
        </p:spPr>
      </p:pic>
      <p:sp>
        <p:nvSpPr>
          <p:cNvPr id="21" name="pole tekstowe 20"/>
          <p:cNvSpPr txBox="1"/>
          <p:nvPr/>
        </p:nvSpPr>
        <p:spPr>
          <a:xfrm>
            <a:off x="3419872" y="4129044"/>
            <a:ext cx="2315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Unikaj przetworzonych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mięs: wędlin, kiełbas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76" y="5089077"/>
            <a:ext cx="1094316" cy="789117"/>
          </a:xfrm>
          <a:prstGeom prst="rect">
            <a:avLst/>
          </a:prstGeom>
        </p:spPr>
      </p:pic>
      <p:pic>
        <p:nvPicPr>
          <p:cNvPr id="3075" name="Picture 3" descr="C:\Users\katarzynasi\AppData\Local\Microsoft\Windows\Temporary Internet Files\Content.IE5\50FVXRIC\salt-shaker-295473_640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77" y="4775375"/>
            <a:ext cx="1057984" cy="184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817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80" y="1415658"/>
            <a:ext cx="2817862" cy="281786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07504" y="950909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Wybieraj produkty 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niskiej gęstości energetycznej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0" y="1597240"/>
            <a:ext cx="1433310" cy="144016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1668236"/>
            <a:ext cx="1949201" cy="129816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70165">
            <a:off x="433093" y="2936175"/>
            <a:ext cx="641945" cy="97510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91" y="3044459"/>
            <a:ext cx="1727729" cy="119612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76" y="4187201"/>
            <a:ext cx="1963615" cy="921541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829" y="4473140"/>
            <a:ext cx="1517083" cy="775171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3946771" y="609661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Kontroluj ilość posiłków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188" y="3114930"/>
            <a:ext cx="1094845" cy="459672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487126"/>
            <a:ext cx="1019975" cy="1019975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3140085" y="2858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jedz w pośpiechu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4520885" y="347817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Skoncentruj się </a:t>
            </a:r>
          </a:p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posiłku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75" y="989195"/>
            <a:ext cx="491716" cy="491716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831" y="2652486"/>
            <a:ext cx="820173" cy="384914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409" y="4331669"/>
            <a:ext cx="2387648" cy="1746895"/>
          </a:xfrm>
          <a:prstGeom prst="rect">
            <a:avLst/>
          </a:prstGeom>
        </p:spPr>
      </p:pic>
      <p:sp>
        <p:nvSpPr>
          <p:cNvPr id="26" name="pole tekstowe 25"/>
          <p:cNvSpPr txBox="1"/>
          <p:nvPr/>
        </p:nvSpPr>
        <p:spPr>
          <a:xfrm>
            <a:off x="94845" y="6475704"/>
            <a:ext cx="3648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Unikaj nadmiaru cukru i tłuszczu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katarzynasi\AppData\Local\Microsoft\Windows\Temporary Internet Files\Content.IE5\T9OLZN0L\image-20150611-11437-1xodd8z[1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35" y="5525497"/>
            <a:ext cx="1396981" cy="100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atarzynasi\AppData\Local\Microsoft\Windows\Temporary Internet Files\Content.IE5\MWUH9ATK\olive_oil_PNG7[1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683" y="5353583"/>
            <a:ext cx="930277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pole tekstowe 30"/>
          <p:cNvSpPr txBox="1"/>
          <p:nvPr/>
        </p:nvSpPr>
        <p:spPr>
          <a:xfrm>
            <a:off x="6632681" y="74750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Unikaj produktów wysokoenergetycznych, m.in.: fast-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foodów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słodyczy.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107504" y="950909"/>
            <a:ext cx="3865959" cy="440267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 29"/>
          <p:cNvSpPr/>
          <p:nvPr/>
        </p:nvSpPr>
        <p:spPr>
          <a:xfrm>
            <a:off x="6732240" y="1275078"/>
            <a:ext cx="2276705" cy="546628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76" name="Picture 4" descr="C:\Users\katarzynasi\AppData\Local\Microsoft\Windows\Temporary Internet Files\Content.IE5\50FVXRIC\hamburger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275" y="1415658"/>
            <a:ext cx="1099317" cy="101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katarzynasi\AppData\Local\Microsoft\Windows\Temporary Internet Files\Content.IE5\MWUH9ATK\fries_PNG3[1]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817" y="1438699"/>
            <a:ext cx="1056971" cy="56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katarzynasi\AppData\Local\Microsoft\Windows\Temporary Internet Files\Content.IE5\50FVXRIC\fried_chicken_PNG14094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01699"/>
            <a:ext cx="1047241" cy="62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katarzynasi\AppData\Local\Microsoft\Windows\Temporary Internet Files\Content.IE5\5LLO6Y8I\15-pizza-png-image[1]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95" y="2876502"/>
            <a:ext cx="1475656" cy="92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katarzynasi\AppData\Local\Microsoft\Windows\Temporary Internet Files\Content.IE5\MWUH9ATK\milk_chocolate_bars.preview[1]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86520"/>
            <a:ext cx="1043608" cy="693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katarzynasi\AppData\Local\Microsoft\Windows\Temporary Internet Files\Content.IE5\MWUH9ATK\21-coca-cola-bottle-png-image[1]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956" y="2882997"/>
            <a:ext cx="619832" cy="165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" name="Obraz 307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521" y="4694923"/>
            <a:ext cx="782296" cy="1020386"/>
          </a:xfrm>
          <a:prstGeom prst="rect">
            <a:avLst/>
          </a:prstGeom>
        </p:spPr>
      </p:pic>
      <p:pic>
        <p:nvPicPr>
          <p:cNvPr id="3073" name="Obraz 307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731" y="4378386"/>
            <a:ext cx="710449" cy="1052735"/>
          </a:xfrm>
          <a:prstGeom prst="rect">
            <a:avLst/>
          </a:prstGeom>
        </p:spPr>
      </p:pic>
      <p:pic>
        <p:nvPicPr>
          <p:cNvPr id="3088" name="Picture 16" descr="C:\Users\katarzynasi\AppData\Local\Microsoft\Windows\Temporary Internet Files\Content.IE5\MWUH9ATK\ice_cream_PNG20969[1]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67192" y="5458151"/>
            <a:ext cx="534102" cy="114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Users\katarzynasi\AppData\Local\Microsoft\Windows\Temporary Internet Files\Content.IE5\MWUH9ATK\jelly_candies_PNG5[1]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79" y="5691770"/>
            <a:ext cx="1586779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tarzynasi\AppData\Local\Microsoft\Windows\Temporary Internet Files\Content.IE5\MWUH9ATK\8-2-water-bottle-picture[1]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73" y="2990979"/>
            <a:ext cx="1242541" cy="124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7350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Elementarn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Words>567</Words>
  <Application>Microsoft Office PowerPoint</Application>
  <PresentationFormat>Pokaz na ekranie (4:3)</PresentationFormat>
  <Paragraphs>132</Paragraphs>
  <Slides>17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Instrukcja na zdrowie </vt:lpstr>
      <vt:lpstr>Czym jest zdrowie?</vt:lpstr>
      <vt:lpstr>Czynniki wpływające na nasze zdrowie</vt:lpstr>
      <vt:lpstr>Recepta na zdrowie?</vt:lpstr>
      <vt:lpstr> </vt:lpstr>
      <vt:lpstr> </vt:lpstr>
      <vt:lpstr>Utrzymuj prawidłową masę ciała</vt:lpstr>
      <vt:lpstr>Przestrzegaj zaleceń prawidłowego sposobu żywienia</vt:lpstr>
      <vt:lpstr> </vt:lpstr>
      <vt:lpstr>Bądź aktywny fizycznie  w codziennym życiu</vt:lpstr>
      <vt:lpstr>Alkohol – stanowcze nie!</vt:lpstr>
      <vt:lpstr>Unikaj nadmiernej ekspozycji na promienie słoneczne</vt:lpstr>
      <vt:lpstr>Uważaj na czynniki rakotwórcze</vt:lpstr>
      <vt:lpstr>Kobiety w szczególności powinny:</vt:lpstr>
      <vt:lpstr>Ochrona przed wirusami – szczepienia</vt:lpstr>
      <vt:lpstr>Badania profilaktyczne</vt:lpstr>
      <vt:lpstr>Wybierasz zdrowie?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Niech każdy się dowie, że wybieramy ZDROWIE!</dc:title>
  <dc:creator>Sideł Katarzyna</dc:creator>
  <cp:lastModifiedBy>Sideł Katarzyna</cp:lastModifiedBy>
  <cp:revision>56</cp:revision>
  <dcterms:created xsi:type="dcterms:W3CDTF">2021-12-01T09:59:11Z</dcterms:created>
  <dcterms:modified xsi:type="dcterms:W3CDTF">2021-12-03T08:55:06Z</dcterms:modified>
</cp:coreProperties>
</file>